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70" r:id="rId5"/>
    <p:sldId id="264" r:id="rId6"/>
    <p:sldId id="267" r:id="rId7"/>
    <p:sldId id="265" r:id="rId8"/>
    <p:sldId id="266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FB69-4604-4360-8191-34E352772585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A40-8861-4B3D-B360-EB44788A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7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FB69-4604-4360-8191-34E352772585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A40-8861-4B3D-B360-EB44788A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7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FB69-4604-4360-8191-34E352772585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A40-8861-4B3D-B360-EB44788A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FB69-4604-4360-8191-34E352772585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A40-8861-4B3D-B360-EB44788A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FB69-4604-4360-8191-34E352772585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A40-8861-4B3D-B360-EB44788A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FB69-4604-4360-8191-34E352772585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A40-8861-4B3D-B360-EB44788A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0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FB69-4604-4360-8191-34E352772585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A40-8861-4B3D-B360-EB44788A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FB69-4604-4360-8191-34E352772585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A40-8861-4B3D-B360-EB44788A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2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FB69-4604-4360-8191-34E352772585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A40-8861-4B3D-B360-EB44788A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FB69-4604-4360-8191-34E352772585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A40-8861-4B3D-B360-EB44788A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8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FB69-4604-4360-8191-34E352772585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9A40-8861-4B3D-B360-EB44788A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3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AFB69-4604-4360-8191-34E352772585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99A40-8861-4B3D-B360-EB44788A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9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Climatology of Traveling Waves in the Ensemble Mars Atmosphere Reanalysis System (EMARS)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Hart Gillespie</a:t>
            </a:r>
          </a:p>
          <a:p>
            <a:r>
              <a:rPr lang="en-US" dirty="0" smtClean="0"/>
              <a:t>Advisor: Dr. Steven </a:t>
            </a:r>
            <a:r>
              <a:rPr lang="en-US" dirty="0" err="1" smtClean="0"/>
              <a:t>Greybush</a:t>
            </a:r>
            <a:endParaRPr lang="en-US" dirty="0" smtClean="0"/>
          </a:p>
          <a:p>
            <a:r>
              <a:rPr lang="en-US" dirty="0" smtClean="0"/>
              <a:t>The Pennsylvania State University</a:t>
            </a:r>
          </a:p>
          <a:p>
            <a:r>
              <a:rPr lang="en-US" dirty="0" smtClean="0"/>
              <a:t>December 8,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5564" t="-43618" r="-13428" b="-51128"/>
          <a:stretch/>
        </p:blipFill>
        <p:spPr>
          <a:xfrm>
            <a:off x="0" y="0"/>
            <a:ext cx="34747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 Mars Data Analysis Program (MDAP) Grant</a:t>
            </a:r>
            <a:r>
              <a:rPr lang="en-US" dirty="0" smtClean="0"/>
              <a:t> </a:t>
            </a:r>
            <a:r>
              <a:rPr lang="en-US" dirty="0"/>
              <a:t>NNX14AM13G</a:t>
            </a:r>
            <a:endParaRPr lang="en-US" dirty="0" smtClean="0"/>
          </a:p>
          <a:p>
            <a:r>
              <a:rPr lang="en-US" dirty="0" smtClean="0"/>
              <a:t>Dr</a:t>
            </a:r>
            <a:r>
              <a:rPr lang="en-US" dirty="0" smtClean="0"/>
              <a:t>. Steven </a:t>
            </a:r>
            <a:r>
              <a:rPr lang="en-US" dirty="0" err="1" smtClean="0"/>
              <a:t>Greybush</a:t>
            </a:r>
            <a:endParaRPr lang="en-US" dirty="0" smtClean="0"/>
          </a:p>
          <a:p>
            <a:r>
              <a:rPr lang="en-US" dirty="0" smtClean="0"/>
              <a:t>Dr. John Wilson</a:t>
            </a:r>
          </a:p>
        </p:txBody>
      </p:sp>
    </p:spTree>
    <p:extLst>
      <p:ext uri="{BB962C8B-B14F-4D97-AF65-F5344CB8AC3E}">
        <p14:creationId xmlns:p14="http://schemas.microsoft.com/office/powerpoint/2010/main" val="41653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Martian Traveling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Mars and Earth have traveling weather systems in winter</a:t>
            </a:r>
            <a:endParaRPr lang="en-US" dirty="0" smtClean="0"/>
          </a:p>
          <a:p>
            <a:r>
              <a:rPr lang="en-US" dirty="0" smtClean="0"/>
              <a:t>What can we learn from Mars’s </a:t>
            </a:r>
            <a:r>
              <a:rPr lang="en-US" dirty="0" err="1" smtClean="0"/>
              <a:t>Rossby</a:t>
            </a:r>
            <a:r>
              <a:rPr lang="en-US" dirty="0" smtClean="0"/>
              <a:t> waves?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2826849"/>
            <a:ext cx="6191250" cy="403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6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Viking landers - pressure </a:t>
            </a:r>
            <a:r>
              <a:rPr lang="en-US" dirty="0" err="1" smtClean="0"/>
              <a:t>obs</a:t>
            </a:r>
            <a:endParaRPr lang="en-US" dirty="0" smtClean="0"/>
          </a:p>
          <a:p>
            <a:r>
              <a:rPr lang="en-US" dirty="0" smtClean="0"/>
              <a:t>Thermal Emission Spectrometer (TES)</a:t>
            </a:r>
          </a:p>
          <a:p>
            <a:pPr lvl="1"/>
            <a:r>
              <a:rPr lang="en-US" dirty="0" smtClean="0"/>
              <a:t>Sun-synchronous nadir observer</a:t>
            </a:r>
          </a:p>
          <a:p>
            <a:pPr lvl="1"/>
            <a:r>
              <a:rPr lang="en-US" dirty="0" smtClean="0"/>
              <a:t>Measures T, column dust and water</a:t>
            </a:r>
          </a:p>
          <a:p>
            <a:r>
              <a:rPr lang="en-US" dirty="0" smtClean="0"/>
              <a:t>Mars Climate Sounder (MCS)</a:t>
            </a:r>
          </a:p>
          <a:p>
            <a:pPr lvl="1"/>
            <a:r>
              <a:rPr lang="en-US" dirty="0" smtClean="0"/>
              <a:t>Sun-synchronous limb observer</a:t>
            </a:r>
          </a:p>
          <a:p>
            <a:pPr lvl="1"/>
            <a:r>
              <a:rPr lang="en-US" dirty="0" smtClean="0"/>
              <a:t>Measures T, dust, water ice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14" y="1190151"/>
            <a:ext cx="4348161" cy="43481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96050" y="695324"/>
            <a:ext cx="5581430" cy="5346621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915" y="930620"/>
            <a:ext cx="1429794" cy="971813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 rot="4586632">
            <a:off x="8292628" y="519351"/>
            <a:ext cx="367459" cy="5716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7049066">
            <a:off x="10438774" y="731295"/>
            <a:ext cx="367459" cy="5716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800221">
            <a:off x="9402262" y="429128"/>
            <a:ext cx="367459" cy="5716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415964" y="1508774"/>
            <a:ext cx="186481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flipV="1">
            <a:off x="7670724" y="2336341"/>
            <a:ext cx="3483051" cy="1466040"/>
          </a:xfrm>
          <a:prstGeom prst="arc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4327980">
            <a:off x="10698615" y="3318659"/>
            <a:ext cx="257176" cy="355124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5208423">
            <a:off x="10073293" y="3548523"/>
            <a:ext cx="257176" cy="355124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2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Mars Atmosphere Reanalysis System (EMARS)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Mars Global Circulation Model (MGCM)</a:t>
            </a:r>
          </a:p>
          <a:p>
            <a:pPr lvl="1"/>
            <a:r>
              <a:rPr lang="en-US" dirty="0" smtClean="0"/>
              <a:t>150 km grid spacing</a:t>
            </a:r>
          </a:p>
          <a:p>
            <a:pPr lvl="1"/>
            <a:r>
              <a:rPr lang="en-US" dirty="0" smtClean="0"/>
              <a:t>Nudge to observed dust in boundary layer</a:t>
            </a:r>
          </a:p>
          <a:p>
            <a:r>
              <a:rPr lang="en-US" dirty="0" smtClean="0"/>
              <a:t>Local Ensemble Transform </a:t>
            </a:r>
            <a:r>
              <a:rPr lang="en-US" dirty="0" err="1" smtClean="0"/>
              <a:t>Kalman</a:t>
            </a:r>
            <a:r>
              <a:rPr lang="en-US" dirty="0" smtClean="0"/>
              <a:t> Filter (LETKF)</a:t>
            </a:r>
          </a:p>
          <a:p>
            <a:pPr lvl="1"/>
            <a:r>
              <a:rPr lang="en-US" dirty="0" smtClean="0"/>
              <a:t>Update occurs once per hour</a:t>
            </a:r>
          </a:p>
          <a:p>
            <a:pPr lvl="1"/>
            <a:r>
              <a:rPr lang="en-US" dirty="0" smtClean="0"/>
              <a:t>Ensemble members vary in dust and ice quantity</a:t>
            </a:r>
          </a:p>
          <a:p>
            <a:pPr lvl="1"/>
            <a:r>
              <a:rPr lang="en-US" dirty="0" smtClean="0"/>
              <a:t>Uses temperature </a:t>
            </a:r>
            <a:r>
              <a:rPr lang="en-US" dirty="0" err="1" smtClean="0"/>
              <a:t>obs</a:t>
            </a:r>
            <a:r>
              <a:rPr lang="en-US" dirty="0" smtClean="0"/>
              <a:t> to update T, P, U, V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6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Comparison of EMARS with existing models</a:t>
            </a:r>
            <a:endParaRPr lang="en-US" sz="4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b="72908"/>
          <a:stretch/>
        </p:blipFill>
        <p:spPr>
          <a:xfrm>
            <a:off x="3200400" y="2683609"/>
            <a:ext cx="5717575" cy="2066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" b="72813"/>
          <a:stretch/>
        </p:blipFill>
        <p:spPr>
          <a:xfrm>
            <a:off x="3200400" y="4749790"/>
            <a:ext cx="5717575" cy="2108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6" b="5931"/>
          <a:stretch/>
        </p:blipFill>
        <p:spPr>
          <a:xfrm>
            <a:off x="3200400" y="602237"/>
            <a:ext cx="5717333" cy="20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0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2"/>
          <a:stretch/>
        </p:blipFill>
        <p:spPr>
          <a:xfrm>
            <a:off x="7818120" y="365760"/>
            <a:ext cx="3429000" cy="6492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/>
        </p:blipFill>
        <p:spPr>
          <a:xfrm>
            <a:off x="4389120" y="365760"/>
            <a:ext cx="3429000" cy="6492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1"/>
          <a:stretch/>
        </p:blipFill>
        <p:spPr>
          <a:xfrm>
            <a:off x="960120" y="365760"/>
            <a:ext cx="3429000" cy="6492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Comparison of EMARS with existing models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969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Comparison of TES and MCS years</a:t>
            </a:r>
            <a:endParaRPr lang="en-US" sz="4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6" b="5567"/>
          <a:stretch/>
        </p:blipFill>
        <p:spPr>
          <a:xfrm>
            <a:off x="1828800" y="682132"/>
            <a:ext cx="8486666" cy="3104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 b="5255"/>
          <a:stretch/>
        </p:blipFill>
        <p:spPr>
          <a:xfrm>
            <a:off x="1828800" y="3786474"/>
            <a:ext cx="8486666" cy="30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Comparison of representative ensemble members</a:t>
            </a:r>
            <a:endParaRPr lang="en-US" sz="4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140" b="72915"/>
          <a:stretch/>
        </p:blipFill>
        <p:spPr>
          <a:xfrm>
            <a:off x="1828800" y="677707"/>
            <a:ext cx="8487728" cy="3103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374" b="72873"/>
          <a:stretch/>
        </p:blipFill>
        <p:spPr>
          <a:xfrm>
            <a:off x="1828800" y="3781431"/>
            <a:ext cx="8487728" cy="307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Nadir observations are more suitable for analysis of traveling waves than limb </a:t>
            </a:r>
            <a:r>
              <a:rPr lang="en-US" dirty="0" smtClean="0"/>
              <a:t>observations</a:t>
            </a:r>
          </a:p>
          <a:p>
            <a:r>
              <a:rPr lang="en-US" dirty="0" smtClean="0"/>
              <a:t>Predictability of Martian traveling waves</a:t>
            </a:r>
            <a:endParaRPr lang="en-US" dirty="0" smtClean="0"/>
          </a:p>
          <a:p>
            <a:r>
              <a:rPr lang="en-US" dirty="0" smtClean="0"/>
              <a:t>Aerosol assimilation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36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216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Climatology of Traveling Waves in the Ensemble Mars Atmosphere Reanalysis System (EMARS)</vt:lpstr>
      <vt:lpstr>Martian Traveling Waves</vt:lpstr>
      <vt:lpstr>Observing Systems</vt:lpstr>
      <vt:lpstr>Ensemble Mars Atmosphere Reanalysis System (EMARS)</vt:lpstr>
      <vt:lpstr>PowerPoint Presentation</vt:lpstr>
      <vt:lpstr>PowerPoint Presentation</vt:lpstr>
      <vt:lpstr>PowerPoint Presentation</vt:lpstr>
      <vt:lpstr>PowerPoint Presentation</vt:lpstr>
      <vt:lpstr>Conclusions and Future Work</vt:lpstr>
      <vt:lpstr>Acknowledgments</vt:lpstr>
    </vt:vector>
  </TitlesOfParts>
  <Company>Penn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 Obs and MGCM Trial Run</dc:title>
  <dc:creator>HARTZEL EDMOND GILLESPIE</dc:creator>
  <cp:lastModifiedBy>HARTZEL EDMOND GILLESPIE</cp:lastModifiedBy>
  <cp:revision>68</cp:revision>
  <dcterms:created xsi:type="dcterms:W3CDTF">2016-03-21T20:43:48Z</dcterms:created>
  <dcterms:modified xsi:type="dcterms:W3CDTF">2017-12-07T20:51:57Z</dcterms:modified>
</cp:coreProperties>
</file>